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2" r:id="rId3"/>
    <p:sldId id="276" r:id="rId4"/>
    <p:sldId id="278" r:id="rId5"/>
    <p:sldId id="279" r:id="rId6"/>
    <p:sldId id="280" r:id="rId7"/>
    <p:sldId id="27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BE"/>
    <a:srgbClr val="002A54"/>
    <a:srgbClr val="203864"/>
    <a:srgbClr val="AF475E"/>
    <a:srgbClr val="355B9C"/>
    <a:srgbClr val="2B4E76"/>
    <a:srgbClr val="2D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2"/>
    <p:restoredTop sz="91429"/>
  </p:normalViewPr>
  <p:slideViewPr>
    <p:cSldViewPr snapToGrid="0" snapToObjects="1">
      <p:cViewPr varScale="1">
        <p:scale>
          <a:sx n="88" d="100"/>
          <a:sy n="88" d="100"/>
        </p:scale>
        <p:origin x="184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C6991-E120-3344-8853-7989BFE9E45A}" type="datetimeFigureOut">
              <a:rPr lang="en-US" smtClean="0"/>
              <a:t>5/18/18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9792F-8DD3-0543-89C0-52CE8E31E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5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AE919-9C89-F040-909A-D4C59E016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87B620-BA52-1F4B-8F3C-0C420E0A2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89AF5-BA8E-464F-AC61-E10496315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ED16-FEF3-9140-9125-470BF0A55EA4}" type="datetimeFigureOut">
              <a:rPr lang="en-US" smtClean="0"/>
              <a:t>5/18/18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A90CF-031B-654F-A1A4-4C7542AD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DD7F4-AF5D-C442-B3A2-64C079715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B3CD-C710-EA4D-80BD-01BF2F1E8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0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86CA2-752E-1348-9131-8548B39C5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BD7BFF-C786-6643-9B52-F6DC81E60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E00C7-F9E6-3946-9CCC-CA6A632EF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ED16-FEF3-9140-9125-470BF0A55EA4}" type="datetimeFigureOut">
              <a:rPr lang="en-US" smtClean="0"/>
              <a:t>5/18/18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10DD1-9F38-DB4B-813D-1E80DF22A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94258-89C7-5C47-AAD1-969520BD5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B3CD-C710-EA4D-80BD-01BF2F1E8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3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74B11A-D6E6-024D-A322-7FDCE5D88A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6AC37F-6604-AE4C-88C6-F75185F67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74379-9926-4743-84EA-B8D430FF6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ED16-FEF3-9140-9125-470BF0A55EA4}" type="datetimeFigureOut">
              <a:rPr lang="en-US" smtClean="0"/>
              <a:t>5/18/18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642F3-19D8-7947-B13A-4D09C9319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AFE8C-254F-E748-AB0C-F0B8A6EF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B3CD-C710-EA4D-80BD-01BF2F1E8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10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 - large"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65504"/>
            <a:ext cx="10521696" cy="4554733"/>
          </a:xfr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609570" indent="0">
              <a:buNone/>
              <a:defRPr sz="2133">
                <a:solidFill>
                  <a:srgbClr val="002855"/>
                </a:solidFill>
              </a:defRPr>
            </a:lvl2pPr>
            <a:lvl3pPr marL="1219139" indent="0">
              <a:buNone/>
              <a:defRPr sz="2133">
                <a:solidFill>
                  <a:srgbClr val="002855"/>
                </a:solidFill>
              </a:defRPr>
            </a:lvl3pPr>
            <a:lvl4pPr marL="1828709" indent="0">
              <a:buNone/>
              <a:defRPr sz="2133">
                <a:solidFill>
                  <a:srgbClr val="002855"/>
                </a:solidFill>
              </a:defRPr>
            </a:lvl4pPr>
            <a:lvl5pPr marL="2438278" indent="0">
              <a:buNone/>
              <a:defRPr sz="2133">
                <a:solidFill>
                  <a:srgbClr val="002855"/>
                </a:solidFill>
              </a:defRPr>
            </a:lvl5pPr>
          </a:lstStyle>
          <a:p>
            <a:pPr lvl="0"/>
            <a:r>
              <a:rPr lang="en-US" dirty="0"/>
              <a:t>Click to enter text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63456"/>
            <a:ext cx="10515600" cy="417509"/>
          </a:xfrm>
        </p:spPr>
        <p:txBody>
          <a:bodyPr anchor="ctr">
            <a:noAutofit/>
          </a:bodyPr>
          <a:lstStyle>
            <a:lvl1pPr marL="0" indent="0">
              <a:buNone/>
              <a:defRPr sz="2400" b="1" i="0" cap="all" spc="133" baseline="0">
                <a:solidFill>
                  <a:srgbClr val="6CAEDF"/>
                </a:solidFill>
              </a:defRPr>
            </a:lvl1pPr>
            <a:lvl2pPr marL="609570" indent="0">
              <a:buNone/>
              <a:defRPr sz="2133">
                <a:solidFill>
                  <a:srgbClr val="002855"/>
                </a:solidFill>
              </a:defRPr>
            </a:lvl2pPr>
            <a:lvl3pPr marL="1219139" indent="0">
              <a:buNone/>
              <a:defRPr sz="2133">
                <a:solidFill>
                  <a:srgbClr val="002855"/>
                </a:solidFill>
              </a:defRPr>
            </a:lvl3pPr>
            <a:lvl4pPr marL="1828709" indent="0">
              <a:buNone/>
              <a:defRPr sz="2133">
                <a:solidFill>
                  <a:srgbClr val="002855"/>
                </a:solidFill>
              </a:defRPr>
            </a:lvl4pPr>
            <a:lvl5pPr marL="2438278" indent="0">
              <a:buNone/>
              <a:defRPr sz="2133">
                <a:solidFill>
                  <a:srgbClr val="002855"/>
                </a:solidFill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37327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0AD83-D3F8-444E-B004-D21604324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0A09A-EE90-8441-8A1B-187950C6B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7B43C-4ABC-5C46-B122-18FB3033D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ED16-FEF3-9140-9125-470BF0A55EA4}" type="datetimeFigureOut">
              <a:rPr lang="en-US" smtClean="0"/>
              <a:t>5/18/18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40684-EF7B-9E4A-BBCA-E702366D0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3982D-E73D-BC42-96FC-1C31ABB73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B3CD-C710-EA4D-80BD-01BF2F1E8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6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571C-BFA7-CE4E-97CF-F8AE9BAFA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8818C-2FD4-C146-A4D1-0193389F5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3EF18-7EFD-6946-9B68-EF55AA158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ED16-FEF3-9140-9125-470BF0A55EA4}" type="datetimeFigureOut">
              <a:rPr lang="en-US" smtClean="0"/>
              <a:t>5/18/18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B710D-D1F4-7D4C-B5A9-B202B910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E9988-156F-9848-8B08-CA7350DE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B3CD-C710-EA4D-80BD-01BF2F1E8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8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42033-5C93-CE43-966B-176F1E1FA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8BBD8-5F1F-9E45-975B-041183263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8CBF0-455D-264B-A4FE-CA6C76D0F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FD69E-A9C5-3641-984B-43BE9FFE1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ED16-FEF3-9140-9125-470BF0A55EA4}" type="datetimeFigureOut">
              <a:rPr lang="en-US" smtClean="0"/>
              <a:t>5/18/18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E93E2-C375-024D-8127-499D9732C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473BF-0209-254A-99D3-02890277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B3CD-C710-EA4D-80BD-01BF2F1E8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7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ABB84-53B0-8149-9D3A-106EB39CA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03260-C186-0A47-A193-AD1C0280C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5441E-C911-F84F-B574-F7E33A95C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25EAE-D6AF-6B49-A8AE-612D0A2DF8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61750B-EB58-9F47-9D1E-F5E6A5D28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8FBD46-6366-AE44-B75B-5CEAD27F9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ED16-FEF3-9140-9125-470BF0A55EA4}" type="datetimeFigureOut">
              <a:rPr lang="en-US" smtClean="0"/>
              <a:t>5/18/18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DE9140-84B9-3941-9284-B8718D1C2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4532A1-94A2-454D-9992-773C260C7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B3CD-C710-EA4D-80BD-01BF2F1E8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21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CEFBF-3BF4-6A43-A572-FE66D174C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053010-9518-9544-A34D-E6899FE8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ED16-FEF3-9140-9125-470BF0A55EA4}" type="datetimeFigureOut">
              <a:rPr lang="en-US" smtClean="0"/>
              <a:t>5/18/18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C66F75-57EB-F24B-B50D-B60865BFB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886B14-6CB6-0F44-99D7-F777E8E79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B3CD-C710-EA4D-80BD-01BF2F1E8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2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08FE76-72E6-5341-A02B-4BB0FFCDC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ED16-FEF3-9140-9125-470BF0A55EA4}" type="datetimeFigureOut">
              <a:rPr lang="en-US" smtClean="0"/>
              <a:t>5/18/18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DAA9AD-FA86-9346-A1FD-70BFE2D1C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9ADB5-5572-544B-80DA-8C83B324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B3CD-C710-EA4D-80BD-01BF2F1E8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0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12B5-FCA8-B540-BFB0-CB568353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4881C-F099-C743-88E8-DAD7240BE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4A6CD-9EF5-6644-904F-21709D69E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E97B7-AFFC-AB4C-9A5B-895F3F9C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ED16-FEF3-9140-9125-470BF0A55EA4}" type="datetimeFigureOut">
              <a:rPr lang="en-US" smtClean="0"/>
              <a:t>5/18/18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676EB-A446-8142-804B-10A6C7B34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4F8FF-3C75-4F4C-834D-17485EC8D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B3CD-C710-EA4D-80BD-01BF2F1E8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28556-390A-3A49-907A-C5C89E7D7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E5D3E-CE5E-CA4F-8A97-BABC8E3ED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ECD263-74DF-0E43-914B-602988D60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A2475-5ADE-E047-8136-140D1345C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ED16-FEF3-9140-9125-470BF0A55EA4}" type="datetimeFigureOut">
              <a:rPr lang="en-US" smtClean="0"/>
              <a:t>5/18/18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27732-3262-8542-9963-016C43161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567FA-6C65-2F41-BC87-81D16C91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B3CD-C710-EA4D-80BD-01BF2F1E8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0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56C6B0-89BC-C84A-A6C2-D649B8BD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3DD43-496D-F341-BF63-DCB2E5ED4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41B24-1C53-9642-BEF5-96A9511D1D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2ED16-FEF3-9140-9125-470BF0A55EA4}" type="datetimeFigureOut">
              <a:rPr lang="en-US" smtClean="0"/>
              <a:t>5/18/18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47097-DBC0-6142-8FEB-B9BCE31BD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B9427-A8A9-4949-8B28-F8B14536C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EB3CD-C710-EA4D-80BD-01BF2F1E8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4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537017-3254-A646-B56D-F52A14EC39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9" t="11942" r="4894" b="35370"/>
          <a:stretch/>
        </p:blipFill>
        <p:spPr>
          <a:xfrm>
            <a:off x="434567" y="2897110"/>
            <a:ext cx="5431662" cy="29979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718706-FCB0-5146-A90C-2DA668A29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270" y="-78573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Tale of Two Shuttles: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B77CAF-4ADB-BA4D-ABF1-F5F4ABFCC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0270" y="1909229"/>
            <a:ext cx="9144000" cy="6166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Lessons in Team Performance 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6BB322-5C9F-F343-AB46-46DAFEA79EF8}"/>
              </a:ext>
            </a:extLst>
          </p:cNvPr>
          <p:cNvCxnSpPr>
            <a:cxnSpLocks/>
          </p:cNvCxnSpPr>
          <p:nvPr/>
        </p:nvCxnSpPr>
        <p:spPr>
          <a:xfrm>
            <a:off x="1941342" y="1716505"/>
            <a:ext cx="8243667" cy="0"/>
          </a:xfrm>
          <a:prstGeom prst="line">
            <a:avLst/>
          </a:prstGeom>
          <a:ln w="25400">
            <a:solidFill>
              <a:srgbClr val="0073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8329A9B-FAD3-D548-8C1F-FB81A63951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16" r="1569" b="10258"/>
          <a:stretch/>
        </p:blipFill>
        <p:spPr>
          <a:xfrm>
            <a:off x="6300248" y="2897110"/>
            <a:ext cx="5442824" cy="30025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D6471B-3E88-A249-91DD-066F0ABB14D0}"/>
              </a:ext>
            </a:extLst>
          </p:cNvPr>
          <p:cNvSpPr txBox="1"/>
          <p:nvPr/>
        </p:nvSpPr>
        <p:spPr>
          <a:xfrm>
            <a:off x="6300248" y="5525770"/>
            <a:ext cx="392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STS </a:t>
            </a:r>
            <a:r>
              <a:rPr lang="mr-IN" dirty="0">
                <a:solidFill>
                  <a:schemeClr val="bg1"/>
                </a:solidFill>
                <a:latin typeface="Arial" panose="020B0604020202020204" pitchFamily="34" charset="0"/>
              </a:rPr>
              <a:t>–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119 - 2009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0C281F-FFF9-0E4B-8D9B-AFD16D90549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10712528" y="6124066"/>
            <a:ext cx="1030544" cy="4450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3A1B45-321C-5145-AF11-43F65C46F48C}"/>
              </a:ext>
            </a:extLst>
          </p:cNvPr>
          <p:cNvSpPr txBox="1"/>
          <p:nvPr/>
        </p:nvSpPr>
        <p:spPr>
          <a:xfrm>
            <a:off x="434567" y="5525770"/>
            <a:ext cx="229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STS </a:t>
            </a:r>
            <a:r>
              <a:rPr lang="mr-IN" dirty="0">
                <a:solidFill>
                  <a:schemeClr val="bg1"/>
                </a:solidFill>
                <a:latin typeface="Arial" panose="020B0604020202020204" pitchFamily="34" charset="0"/>
              </a:rPr>
              <a:t>–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107 - 2003</a:t>
            </a:r>
          </a:p>
        </p:txBody>
      </p:sp>
    </p:spTree>
    <p:extLst>
      <p:ext uri="{BB962C8B-B14F-4D97-AF65-F5344CB8AC3E}">
        <p14:creationId xmlns:p14="http://schemas.microsoft.com/office/powerpoint/2010/main" val="3336922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Placeholder 5">
            <a:extLst>
              <a:ext uri="{FF2B5EF4-FFF2-40B4-BE49-F238E27FC236}">
                <a16:creationId xmlns:a16="http://schemas.microsoft.com/office/drawing/2014/main" id="{894A1528-1C30-1442-A6B8-1C769B652911}"/>
              </a:ext>
            </a:extLst>
          </p:cNvPr>
          <p:cNvSpPr txBox="1">
            <a:spLocks/>
          </p:cNvSpPr>
          <p:nvPr/>
        </p:nvSpPr>
        <p:spPr>
          <a:xfrm>
            <a:off x="0" y="-845921"/>
            <a:ext cx="12192000" cy="68544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 cap="all" spc="133" baseline="0">
                <a:solidFill>
                  <a:srgbClr val="6CAEDF"/>
                </a:solidFill>
                <a:latin typeface="+mn-lt"/>
                <a:ea typeface="+mn-ea"/>
                <a:cs typeface="+mn-cs"/>
              </a:defRPr>
            </a:lvl1pPr>
            <a:lvl2pPr marL="6095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2pPr>
            <a:lvl3pPr marL="12191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3pPr>
            <a:lvl4pPr marL="18287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4pPr>
            <a:lvl5pPr marL="24382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5400" b="0" spc="100" dirty="0">
                <a:solidFill>
                  <a:schemeClr val="bg1"/>
                </a:solidFill>
                <a:latin typeface="Tungsten Book" pitchFamily="2" charset="0"/>
                <a:cs typeface="Arial" panose="020B0604020202020204" pitchFamily="34" charset="0"/>
              </a:rPr>
              <a:t>4 Dimensions of Team Performance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3D6BC3-C313-CA47-B8E6-489535241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735" y="413554"/>
            <a:ext cx="8186233" cy="85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06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Placeholder 5">
            <a:extLst>
              <a:ext uri="{FF2B5EF4-FFF2-40B4-BE49-F238E27FC236}">
                <a16:creationId xmlns:a16="http://schemas.microsoft.com/office/drawing/2014/main" id="{894A1528-1C30-1442-A6B8-1C769B652911}"/>
              </a:ext>
            </a:extLst>
          </p:cNvPr>
          <p:cNvSpPr txBox="1">
            <a:spLocks/>
          </p:cNvSpPr>
          <p:nvPr/>
        </p:nvSpPr>
        <p:spPr>
          <a:xfrm>
            <a:off x="0" y="-845921"/>
            <a:ext cx="12192000" cy="68544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 cap="all" spc="133" baseline="0">
                <a:solidFill>
                  <a:srgbClr val="6CAEDF"/>
                </a:solidFill>
                <a:latin typeface="+mn-lt"/>
                <a:ea typeface="+mn-ea"/>
                <a:cs typeface="+mn-cs"/>
              </a:defRPr>
            </a:lvl1pPr>
            <a:lvl2pPr marL="6095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2pPr>
            <a:lvl3pPr marL="12191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3pPr>
            <a:lvl4pPr marL="18287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4pPr>
            <a:lvl5pPr marL="24382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5400" b="0" spc="100" dirty="0">
                <a:solidFill>
                  <a:schemeClr val="bg1"/>
                </a:solidFill>
                <a:latin typeface="Tungsten Book" pitchFamily="2" charset="0"/>
                <a:cs typeface="Arial" panose="020B0604020202020204" pitchFamily="34" charset="0"/>
              </a:rPr>
              <a:t>4 Dimensions of Team Performance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7E737C9-03B6-CA40-BB05-A610D1671E63}"/>
              </a:ext>
            </a:extLst>
          </p:cNvPr>
          <p:cNvSpPr txBox="1">
            <a:spLocks/>
          </p:cNvSpPr>
          <p:nvPr/>
        </p:nvSpPr>
        <p:spPr>
          <a:xfrm>
            <a:off x="628776" y="1002682"/>
            <a:ext cx="2355918" cy="1073301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 cap="all" spc="133" baseline="0">
                <a:solidFill>
                  <a:srgbClr val="6CAEDF"/>
                </a:solidFill>
                <a:latin typeface="+mn-lt"/>
                <a:ea typeface="+mn-ea"/>
                <a:cs typeface="+mn-cs"/>
              </a:defRPr>
            </a:lvl1pPr>
            <a:lvl2pPr marL="6095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2pPr>
            <a:lvl3pPr marL="12191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3pPr>
            <a:lvl4pPr marL="18287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4pPr>
            <a:lvl5pPr marL="24382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Appreciation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“grows” people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5BDC72-E5B8-3F41-BE67-24DDFF26B8E1}"/>
              </a:ext>
            </a:extLst>
          </p:cNvPr>
          <p:cNvSpPr/>
          <p:nvPr/>
        </p:nvSpPr>
        <p:spPr>
          <a:xfrm>
            <a:off x="2113177" y="2075983"/>
            <a:ext cx="3937296" cy="16380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77DB22-6194-E54C-A309-C0FC036A37F8}"/>
              </a:ext>
            </a:extLst>
          </p:cNvPr>
          <p:cNvSpPr txBox="1"/>
          <p:nvPr/>
        </p:nvSpPr>
        <p:spPr>
          <a:xfrm>
            <a:off x="2571664" y="2714615"/>
            <a:ext cx="3136436" cy="757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Naturally</a:t>
            </a:r>
            <a:r>
              <a:rPr lang="en-US" sz="1600" dirty="0">
                <a:solidFill>
                  <a:schemeClr val="bg1"/>
                </a:solidFill>
              </a:rPr>
              <a:t> appreciate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People, Learning, Growth,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“Cultivating”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06C72CF-949E-114A-BD8D-64694A481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055" y="2336602"/>
            <a:ext cx="351653" cy="351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3D6BC3-C313-CA47-B8E6-489535241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735" y="413554"/>
            <a:ext cx="8186233" cy="85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49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Placeholder 5">
            <a:extLst>
              <a:ext uri="{FF2B5EF4-FFF2-40B4-BE49-F238E27FC236}">
                <a16:creationId xmlns:a16="http://schemas.microsoft.com/office/drawing/2014/main" id="{894A1528-1C30-1442-A6B8-1C769B652911}"/>
              </a:ext>
            </a:extLst>
          </p:cNvPr>
          <p:cNvSpPr txBox="1">
            <a:spLocks/>
          </p:cNvSpPr>
          <p:nvPr/>
        </p:nvSpPr>
        <p:spPr>
          <a:xfrm>
            <a:off x="0" y="-845921"/>
            <a:ext cx="12192000" cy="68544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 cap="all" spc="133" baseline="0">
                <a:solidFill>
                  <a:srgbClr val="6CAEDF"/>
                </a:solidFill>
                <a:latin typeface="+mn-lt"/>
                <a:ea typeface="+mn-ea"/>
                <a:cs typeface="+mn-cs"/>
              </a:defRPr>
            </a:lvl1pPr>
            <a:lvl2pPr marL="6095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2pPr>
            <a:lvl3pPr marL="12191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3pPr>
            <a:lvl4pPr marL="18287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4pPr>
            <a:lvl5pPr marL="24382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5400" b="0" spc="100" dirty="0">
                <a:solidFill>
                  <a:schemeClr val="bg1"/>
                </a:solidFill>
                <a:latin typeface="Tungsten Book" pitchFamily="2" charset="0"/>
                <a:cs typeface="Arial" panose="020B0604020202020204" pitchFamily="34" charset="0"/>
              </a:rPr>
              <a:t>4 Dimensions of Team Performance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7E737C9-03B6-CA40-BB05-A610D1671E63}"/>
              </a:ext>
            </a:extLst>
          </p:cNvPr>
          <p:cNvSpPr txBox="1">
            <a:spLocks/>
          </p:cNvSpPr>
          <p:nvPr/>
        </p:nvSpPr>
        <p:spPr>
          <a:xfrm>
            <a:off x="628776" y="1002682"/>
            <a:ext cx="2355918" cy="1073301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 cap="all" spc="133" baseline="0">
                <a:solidFill>
                  <a:srgbClr val="6CAEDF"/>
                </a:solidFill>
                <a:latin typeface="+mn-lt"/>
                <a:ea typeface="+mn-ea"/>
                <a:cs typeface="+mn-cs"/>
              </a:defRPr>
            </a:lvl1pPr>
            <a:lvl2pPr marL="6095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2pPr>
            <a:lvl3pPr marL="12191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3pPr>
            <a:lvl4pPr marL="18287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4pPr>
            <a:lvl5pPr marL="24382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Appreciation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“grows” people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D12CA5B-839B-A94E-A2E5-FDAFD57045C3}"/>
              </a:ext>
            </a:extLst>
          </p:cNvPr>
          <p:cNvSpPr txBox="1">
            <a:spLocks/>
          </p:cNvSpPr>
          <p:nvPr/>
        </p:nvSpPr>
        <p:spPr>
          <a:xfrm>
            <a:off x="721687" y="5674709"/>
            <a:ext cx="2156587" cy="574368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 cap="all" spc="133" baseline="0">
                <a:solidFill>
                  <a:srgbClr val="6CAEDF"/>
                </a:solidFill>
                <a:latin typeface="+mn-lt"/>
                <a:ea typeface="+mn-ea"/>
                <a:cs typeface="+mn-cs"/>
              </a:defRPr>
            </a:lvl1pPr>
            <a:lvl2pPr marL="6095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2pPr>
            <a:lvl3pPr marL="12191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3pPr>
            <a:lvl4pPr marL="18287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4pPr>
            <a:lvl5pPr marL="24382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&amp; Inclusion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5BDC72-E5B8-3F41-BE67-24DDFF26B8E1}"/>
              </a:ext>
            </a:extLst>
          </p:cNvPr>
          <p:cNvSpPr/>
          <p:nvPr/>
        </p:nvSpPr>
        <p:spPr>
          <a:xfrm>
            <a:off x="2113177" y="2075983"/>
            <a:ext cx="3937296" cy="16380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7D2AA19-1DB6-4C44-A42B-ADEDE9E9C553}"/>
              </a:ext>
            </a:extLst>
          </p:cNvPr>
          <p:cNvSpPr/>
          <p:nvPr/>
        </p:nvSpPr>
        <p:spPr>
          <a:xfrm>
            <a:off x="2113177" y="3713337"/>
            <a:ext cx="3937296" cy="16380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77DB22-6194-E54C-A309-C0FC036A37F8}"/>
              </a:ext>
            </a:extLst>
          </p:cNvPr>
          <p:cNvSpPr txBox="1"/>
          <p:nvPr/>
        </p:nvSpPr>
        <p:spPr>
          <a:xfrm>
            <a:off x="2571664" y="2714615"/>
            <a:ext cx="3136436" cy="757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Naturally</a:t>
            </a:r>
            <a:r>
              <a:rPr lang="en-US" sz="1600" dirty="0">
                <a:solidFill>
                  <a:schemeClr val="bg1"/>
                </a:solidFill>
              </a:rPr>
              <a:t> appreciate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People, Learning, Growth,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“Cultivating”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77677C4-229B-644F-ADD8-04E6C20E79A1}"/>
              </a:ext>
            </a:extLst>
          </p:cNvPr>
          <p:cNvSpPr txBox="1"/>
          <p:nvPr/>
        </p:nvSpPr>
        <p:spPr>
          <a:xfrm>
            <a:off x="2461759" y="4348962"/>
            <a:ext cx="3356245" cy="757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Naturally relate, so people </a:t>
            </a:r>
            <a:br>
              <a:rPr lang="en-US" sz="1600" i="1" dirty="0">
                <a:solidFill>
                  <a:schemeClr val="bg1"/>
                </a:solidFill>
              </a:rPr>
            </a:br>
            <a:r>
              <a:rPr lang="en-US" sz="1600" i="1" dirty="0">
                <a:solidFill>
                  <a:schemeClr val="bg1"/>
                </a:solidFill>
              </a:rPr>
              <a:t>feel that they belong, </a:t>
            </a:r>
            <a:br>
              <a:rPr lang="en-US" sz="1600" i="1" dirty="0">
                <a:solidFill>
                  <a:schemeClr val="bg1"/>
                </a:solidFill>
              </a:rPr>
            </a:br>
            <a:r>
              <a:rPr lang="en-US" sz="1600" i="1" dirty="0">
                <a:solidFill>
                  <a:schemeClr val="bg1"/>
                </a:solidFill>
              </a:rPr>
              <a:t>“Including”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06C72CF-949E-114A-BD8D-64694A481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055" y="2336602"/>
            <a:ext cx="351653" cy="35165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39E31F7-79C8-B04C-A7DF-7CA2760D7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034" y="3978000"/>
            <a:ext cx="495694" cy="317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3D6BC3-C313-CA47-B8E6-489535241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735" y="413554"/>
            <a:ext cx="8186233" cy="85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86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Placeholder 5">
            <a:extLst>
              <a:ext uri="{FF2B5EF4-FFF2-40B4-BE49-F238E27FC236}">
                <a16:creationId xmlns:a16="http://schemas.microsoft.com/office/drawing/2014/main" id="{894A1528-1C30-1442-A6B8-1C769B652911}"/>
              </a:ext>
            </a:extLst>
          </p:cNvPr>
          <p:cNvSpPr txBox="1">
            <a:spLocks/>
          </p:cNvSpPr>
          <p:nvPr/>
        </p:nvSpPr>
        <p:spPr>
          <a:xfrm>
            <a:off x="0" y="-845921"/>
            <a:ext cx="12192000" cy="68544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 cap="all" spc="133" baseline="0">
                <a:solidFill>
                  <a:srgbClr val="6CAEDF"/>
                </a:solidFill>
                <a:latin typeface="+mn-lt"/>
                <a:ea typeface="+mn-ea"/>
                <a:cs typeface="+mn-cs"/>
              </a:defRPr>
            </a:lvl1pPr>
            <a:lvl2pPr marL="6095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2pPr>
            <a:lvl3pPr marL="12191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3pPr>
            <a:lvl4pPr marL="18287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4pPr>
            <a:lvl5pPr marL="24382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5400" b="0" spc="100" dirty="0">
                <a:solidFill>
                  <a:schemeClr val="bg1"/>
                </a:solidFill>
                <a:latin typeface="Tungsten Book" pitchFamily="2" charset="0"/>
                <a:cs typeface="Arial" panose="020B0604020202020204" pitchFamily="34" charset="0"/>
              </a:rPr>
              <a:t>4 Dimensions of Team Performance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7E737C9-03B6-CA40-BB05-A610D1671E63}"/>
              </a:ext>
            </a:extLst>
          </p:cNvPr>
          <p:cNvSpPr txBox="1">
            <a:spLocks/>
          </p:cNvSpPr>
          <p:nvPr/>
        </p:nvSpPr>
        <p:spPr>
          <a:xfrm>
            <a:off x="628776" y="1002682"/>
            <a:ext cx="2355918" cy="1073301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 cap="all" spc="133" baseline="0">
                <a:solidFill>
                  <a:srgbClr val="6CAEDF"/>
                </a:solidFill>
                <a:latin typeface="+mn-lt"/>
                <a:ea typeface="+mn-ea"/>
                <a:cs typeface="+mn-cs"/>
              </a:defRPr>
            </a:lvl1pPr>
            <a:lvl2pPr marL="6095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2pPr>
            <a:lvl3pPr marL="12191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3pPr>
            <a:lvl4pPr marL="18287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4pPr>
            <a:lvl5pPr marL="24382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Appreciation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“grows” people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D12CA5B-839B-A94E-A2E5-FDAFD57045C3}"/>
              </a:ext>
            </a:extLst>
          </p:cNvPr>
          <p:cNvSpPr txBox="1">
            <a:spLocks/>
          </p:cNvSpPr>
          <p:nvPr/>
        </p:nvSpPr>
        <p:spPr>
          <a:xfrm>
            <a:off x="721687" y="5674709"/>
            <a:ext cx="2156587" cy="574368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 cap="all" spc="133" baseline="0">
                <a:solidFill>
                  <a:srgbClr val="6CAEDF"/>
                </a:solidFill>
                <a:latin typeface="+mn-lt"/>
                <a:ea typeface="+mn-ea"/>
                <a:cs typeface="+mn-cs"/>
              </a:defRPr>
            </a:lvl1pPr>
            <a:lvl2pPr marL="6095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2pPr>
            <a:lvl3pPr marL="12191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3pPr>
            <a:lvl4pPr marL="18287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4pPr>
            <a:lvl5pPr marL="24382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&amp; Inclusion</a:t>
            </a:r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A7948F7E-CC08-AD43-BC64-AD294C4CEA93}"/>
              </a:ext>
            </a:extLst>
          </p:cNvPr>
          <p:cNvSpPr txBox="1">
            <a:spLocks/>
          </p:cNvSpPr>
          <p:nvPr/>
        </p:nvSpPr>
        <p:spPr>
          <a:xfrm>
            <a:off x="9443195" y="918380"/>
            <a:ext cx="1997736" cy="1073301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 cap="all" spc="133" baseline="0">
                <a:solidFill>
                  <a:srgbClr val="6CAEDF"/>
                </a:solidFill>
                <a:latin typeface="+mn-lt"/>
                <a:ea typeface="+mn-ea"/>
                <a:cs typeface="+mn-cs"/>
              </a:defRPr>
            </a:lvl1pPr>
            <a:lvl2pPr marL="6095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2pPr>
            <a:lvl3pPr marL="12191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3pPr>
            <a:lvl4pPr marL="18287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4pPr>
            <a:lvl5pPr marL="24382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2D9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of Possibilities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5BDC72-E5B8-3F41-BE67-24DDFF26B8E1}"/>
              </a:ext>
            </a:extLst>
          </p:cNvPr>
          <p:cNvSpPr/>
          <p:nvPr/>
        </p:nvSpPr>
        <p:spPr>
          <a:xfrm>
            <a:off x="2113177" y="2075983"/>
            <a:ext cx="3937296" cy="16380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18667E4-2BC4-B947-A7E1-8BD3EF747BDF}"/>
              </a:ext>
            </a:extLst>
          </p:cNvPr>
          <p:cNvSpPr/>
          <p:nvPr/>
        </p:nvSpPr>
        <p:spPr>
          <a:xfrm>
            <a:off x="6050472" y="2075983"/>
            <a:ext cx="3937296" cy="1638025"/>
          </a:xfrm>
          <a:prstGeom prst="rect">
            <a:avLst/>
          </a:prstGeom>
          <a:solidFill>
            <a:srgbClr val="2D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7D2AA19-1DB6-4C44-A42B-ADEDE9E9C553}"/>
              </a:ext>
            </a:extLst>
          </p:cNvPr>
          <p:cNvSpPr/>
          <p:nvPr/>
        </p:nvSpPr>
        <p:spPr>
          <a:xfrm>
            <a:off x="2113177" y="3713337"/>
            <a:ext cx="3937296" cy="16380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77DB22-6194-E54C-A309-C0FC036A37F8}"/>
              </a:ext>
            </a:extLst>
          </p:cNvPr>
          <p:cNvSpPr txBox="1"/>
          <p:nvPr/>
        </p:nvSpPr>
        <p:spPr>
          <a:xfrm>
            <a:off x="2571664" y="2714615"/>
            <a:ext cx="3136436" cy="757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Naturally</a:t>
            </a:r>
            <a:r>
              <a:rPr lang="en-US" sz="1600" dirty="0">
                <a:solidFill>
                  <a:schemeClr val="bg1"/>
                </a:solidFill>
              </a:rPr>
              <a:t> appreciate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People, Learning, Growth,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“Cultivating”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BC1F9D7-2ED7-6B49-8BA7-F1199B1F7D20}"/>
              </a:ext>
            </a:extLst>
          </p:cNvPr>
          <p:cNvSpPr txBox="1"/>
          <p:nvPr/>
        </p:nvSpPr>
        <p:spPr>
          <a:xfrm>
            <a:off x="6269096" y="2747273"/>
            <a:ext cx="3476405" cy="757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Naturally generate Ideas, </a:t>
            </a:r>
            <a:br>
              <a:rPr lang="en-US" sz="1600" i="1" dirty="0">
                <a:solidFill>
                  <a:schemeClr val="bg1"/>
                </a:solidFill>
              </a:rPr>
            </a:br>
            <a:r>
              <a:rPr lang="en-US" sz="1600" i="1" dirty="0">
                <a:solidFill>
                  <a:schemeClr val="bg1"/>
                </a:solidFill>
              </a:rPr>
              <a:t>“Visioning”</a:t>
            </a:r>
          </a:p>
          <a:p>
            <a:pPr algn="ctr"/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77677C4-229B-644F-ADD8-04E6C20E79A1}"/>
              </a:ext>
            </a:extLst>
          </p:cNvPr>
          <p:cNvSpPr txBox="1"/>
          <p:nvPr/>
        </p:nvSpPr>
        <p:spPr>
          <a:xfrm>
            <a:off x="2461759" y="4348962"/>
            <a:ext cx="3356245" cy="757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Naturally relate, so people </a:t>
            </a:r>
            <a:br>
              <a:rPr lang="en-US" sz="1600" i="1" dirty="0">
                <a:solidFill>
                  <a:schemeClr val="bg1"/>
                </a:solidFill>
              </a:rPr>
            </a:br>
            <a:r>
              <a:rPr lang="en-US" sz="1600" i="1" dirty="0">
                <a:solidFill>
                  <a:schemeClr val="bg1"/>
                </a:solidFill>
              </a:rPr>
              <a:t>feel that they belong, </a:t>
            </a:r>
            <a:br>
              <a:rPr lang="en-US" sz="1600" i="1" dirty="0">
                <a:solidFill>
                  <a:schemeClr val="bg1"/>
                </a:solidFill>
              </a:rPr>
            </a:br>
            <a:r>
              <a:rPr lang="en-US" sz="1600" i="1" dirty="0">
                <a:solidFill>
                  <a:schemeClr val="bg1"/>
                </a:solidFill>
              </a:rPr>
              <a:t>“Including”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06C72CF-949E-114A-BD8D-64694A481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055" y="2336602"/>
            <a:ext cx="351653" cy="35165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665E2F0-94D1-6E46-A7ED-86F75F1D1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963" y="2336602"/>
            <a:ext cx="352671" cy="35267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39E31F7-79C8-B04C-A7DF-7CA2760D7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034" y="3978000"/>
            <a:ext cx="495694" cy="317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3D6BC3-C313-CA47-B8E6-489535241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6735" y="413554"/>
            <a:ext cx="8186233" cy="85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8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Placeholder 5">
            <a:extLst>
              <a:ext uri="{FF2B5EF4-FFF2-40B4-BE49-F238E27FC236}">
                <a16:creationId xmlns:a16="http://schemas.microsoft.com/office/drawing/2014/main" id="{894A1528-1C30-1442-A6B8-1C769B652911}"/>
              </a:ext>
            </a:extLst>
          </p:cNvPr>
          <p:cNvSpPr txBox="1">
            <a:spLocks/>
          </p:cNvSpPr>
          <p:nvPr/>
        </p:nvSpPr>
        <p:spPr>
          <a:xfrm>
            <a:off x="0" y="-845921"/>
            <a:ext cx="12192000" cy="68544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 cap="all" spc="133" baseline="0">
                <a:solidFill>
                  <a:srgbClr val="6CAEDF"/>
                </a:solidFill>
                <a:latin typeface="+mn-lt"/>
                <a:ea typeface="+mn-ea"/>
                <a:cs typeface="+mn-cs"/>
              </a:defRPr>
            </a:lvl1pPr>
            <a:lvl2pPr marL="6095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2pPr>
            <a:lvl3pPr marL="12191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3pPr>
            <a:lvl4pPr marL="18287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4pPr>
            <a:lvl5pPr marL="24382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5400" b="0" spc="100" dirty="0">
                <a:solidFill>
                  <a:schemeClr val="bg1"/>
                </a:solidFill>
                <a:latin typeface="Tungsten Book" pitchFamily="2" charset="0"/>
                <a:cs typeface="Arial" panose="020B0604020202020204" pitchFamily="34" charset="0"/>
              </a:rPr>
              <a:t>4 Dimensions of Team Performance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7E737C9-03B6-CA40-BB05-A610D1671E63}"/>
              </a:ext>
            </a:extLst>
          </p:cNvPr>
          <p:cNvSpPr txBox="1">
            <a:spLocks/>
          </p:cNvSpPr>
          <p:nvPr/>
        </p:nvSpPr>
        <p:spPr>
          <a:xfrm>
            <a:off x="628776" y="1002682"/>
            <a:ext cx="2355918" cy="1073301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 cap="all" spc="133" baseline="0">
                <a:solidFill>
                  <a:srgbClr val="6CAEDF"/>
                </a:solidFill>
                <a:latin typeface="+mn-lt"/>
                <a:ea typeface="+mn-ea"/>
                <a:cs typeface="+mn-cs"/>
              </a:defRPr>
            </a:lvl1pPr>
            <a:lvl2pPr marL="6095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2pPr>
            <a:lvl3pPr marL="12191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3pPr>
            <a:lvl4pPr marL="18287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4pPr>
            <a:lvl5pPr marL="24382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Appreciation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“grows” people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D12CA5B-839B-A94E-A2E5-FDAFD57045C3}"/>
              </a:ext>
            </a:extLst>
          </p:cNvPr>
          <p:cNvSpPr txBox="1">
            <a:spLocks/>
          </p:cNvSpPr>
          <p:nvPr/>
        </p:nvSpPr>
        <p:spPr>
          <a:xfrm>
            <a:off x="721687" y="5674709"/>
            <a:ext cx="2156587" cy="574368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 cap="all" spc="133" baseline="0">
                <a:solidFill>
                  <a:srgbClr val="6CAEDF"/>
                </a:solidFill>
                <a:latin typeface="+mn-lt"/>
                <a:ea typeface="+mn-ea"/>
                <a:cs typeface="+mn-cs"/>
              </a:defRPr>
            </a:lvl1pPr>
            <a:lvl2pPr marL="6095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2pPr>
            <a:lvl3pPr marL="12191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3pPr>
            <a:lvl4pPr marL="18287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4pPr>
            <a:lvl5pPr marL="24382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&amp; Inclusion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AB61369-2068-8D4C-9B1F-6576E3DFDB55}"/>
              </a:ext>
            </a:extLst>
          </p:cNvPr>
          <p:cNvSpPr txBox="1">
            <a:spLocks/>
          </p:cNvSpPr>
          <p:nvPr/>
        </p:nvSpPr>
        <p:spPr>
          <a:xfrm>
            <a:off x="9406637" y="5425242"/>
            <a:ext cx="2156587" cy="1073301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 cap="all" spc="133" baseline="0">
                <a:solidFill>
                  <a:srgbClr val="6CAEDF"/>
                </a:solidFill>
                <a:latin typeface="+mn-lt"/>
                <a:ea typeface="+mn-ea"/>
                <a:cs typeface="+mn-cs"/>
              </a:defRPr>
            </a:lvl1pPr>
            <a:lvl2pPr marL="6095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2pPr>
            <a:lvl3pPr marL="12191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3pPr>
            <a:lvl4pPr marL="18287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4pPr>
            <a:lvl5pPr marL="24382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AF4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 &amp; Responsibility</a:t>
            </a:r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A7948F7E-CC08-AD43-BC64-AD294C4CEA93}"/>
              </a:ext>
            </a:extLst>
          </p:cNvPr>
          <p:cNvSpPr txBox="1">
            <a:spLocks/>
          </p:cNvSpPr>
          <p:nvPr/>
        </p:nvSpPr>
        <p:spPr>
          <a:xfrm>
            <a:off x="9443195" y="918380"/>
            <a:ext cx="1997736" cy="1073301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 cap="all" spc="133" baseline="0">
                <a:solidFill>
                  <a:srgbClr val="6CAEDF"/>
                </a:solidFill>
                <a:latin typeface="+mn-lt"/>
                <a:ea typeface="+mn-ea"/>
                <a:cs typeface="+mn-cs"/>
              </a:defRPr>
            </a:lvl1pPr>
            <a:lvl2pPr marL="6095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2pPr>
            <a:lvl3pPr marL="12191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3pPr>
            <a:lvl4pPr marL="18287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4pPr>
            <a:lvl5pPr marL="24382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2D9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of Possibilities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5BDC72-E5B8-3F41-BE67-24DDFF26B8E1}"/>
              </a:ext>
            </a:extLst>
          </p:cNvPr>
          <p:cNvSpPr/>
          <p:nvPr/>
        </p:nvSpPr>
        <p:spPr>
          <a:xfrm>
            <a:off x="2113177" y="2075983"/>
            <a:ext cx="3937296" cy="16380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18667E4-2BC4-B947-A7E1-8BD3EF747BDF}"/>
              </a:ext>
            </a:extLst>
          </p:cNvPr>
          <p:cNvSpPr/>
          <p:nvPr/>
        </p:nvSpPr>
        <p:spPr>
          <a:xfrm>
            <a:off x="6050472" y="2075983"/>
            <a:ext cx="3937296" cy="1638025"/>
          </a:xfrm>
          <a:prstGeom prst="rect">
            <a:avLst/>
          </a:prstGeom>
          <a:solidFill>
            <a:srgbClr val="2D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7D2AA19-1DB6-4C44-A42B-ADEDE9E9C553}"/>
              </a:ext>
            </a:extLst>
          </p:cNvPr>
          <p:cNvSpPr/>
          <p:nvPr/>
        </p:nvSpPr>
        <p:spPr>
          <a:xfrm>
            <a:off x="2113177" y="3713337"/>
            <a:ext cx="3937296" cy="16380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E743F67-DFAE-4344-80E1-AB4291E19ABC}"/>
              </a:ext>
            </a:extLst>
          </p:cNvPr>
          <p:cNvSpPr/>
          <p:nvPr/>
        </p:nvSpPr>
        <p:spPr>
          <a:xfrm>
            <a:off x="6050472" y="3713337"/>
            <a:ext cx="3937296" cy="1638025"/>
          </a:xfrm>
          <a:prstGeom prst="rect">
            <a:avLst/>
          </a:prstGeom>
          <a:solidFill>
            <a:srgbClr val="AF4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>
              <a:solidFill>
                <a:srgbClr val="2B4E7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77DB22-6194-E54C-A309-C0FC036A37F8}"/>
              </a:ext>
            </a:extLst>
          </p:cNvPr>
          <p:cNvSpPr txBox="1"/>
          <p:nvPr/>
        </p:nvSpPr>
        <p:spPr>
          <a:xfrm>
            <a:off x="2571664" y="2714615"/>
            <a:ext cx="3136436" cy="757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Naturally</a:t>
            </a:r>
            <a:r>
              <a:rPr lang="en-US" sz="1600" dirty="0">
                <a:solidFill>
                  <a:schemeClr val="bg1"/>
                </a:solidFill>
              </a:rPr>
              <a:t> appreciate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People, Learning, Growth,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“Cultivating”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BC1F9D7-2ED7-6B49-8BA7-F1199B1F7D20}"/>
              </a:ext>
            </a:extLst>
          </p:cNvPr>
          <p:cNvSpPr txBox="1"/>
          <p:nvPr/>
        </p:nvSpPr>
        <p:spPr>
          <a:xfrm>
            <a:off x="6269096" y="2747273"/>
            <a:ext cx="3476405" cy="757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Naturally generate Ideas, </a:t>
            </a:r>
            <a:br>
              <a:rPr lang="en-US" sz="1600" i="1" dirty="0">
                <a:solidFill>
                  <a:schemeClr val="bg1"/>
                </a:solidFill>
              </a:rPr>
            </a:br>
            <a:r>
              <a:rPr lang="en-US" sz="1600" i="1" dirty="0">
                <a:solidFill>
                  <a:schemeClr val="bg1"/>
                </a:solidFill>
              </a:rPr>
              <a:t>“Visioning”</a:t>
            </a:r>
          </a:p>
          <a:p>
            <a:pPr algn="ctr"/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77677C4-229B-644F-ADD8-04E6C20E79A1}"/>
              </a:ext>
            </a:extLst>
          </p:cNvPr>
          <p:cNvSpPr txBox="1"/>
          <p:nvPr/>
        </p:nvSpPr>
        <p:spPr>
          <a:xfrm>
            <a:off x="2461759" y="4348962"/>
            <a:ext cx="3356245" cy="757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Naturally relate, so people </a:t>
            </a:r>
            <a:br>
              <a:rPr lang="en-US" sz="1600" i="1" dirty="0">
                <a:solidFill>
                  <a:schemeClr val="bg1"/>
                </a:solidFill>
              </a:rPr>
            </a:br>
            <a:r>
              <a:rPr lang="en-US" sz="1600" i="1" dirty="0">
                <a:solidFill>
                  <a:schemeClr val="bg1"/>
                </a:solidFill>
              </a:rPr>
              <a:t>feel that they belong, </a:t>
            </a:r>
            <a:br>
              <a:rPr lang="en-US" sz="1600" i="1" dirty="0">
                <a:solidFill>
                  <a:schemeClr val="bg1"/>
                </a:solidFill>
              </a:rPr>
            </a:br>
            <a:r>
              <a:rPr lang="en-US" sz="1600" i="1" dirty="0">
                <a:solidFill>
                  <a:schemeClr val="bg1"/>
                </a:solidFill>
              </a:rPr>
              <a:t>“Including”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2960765-75CC-D048-81F4-06ECC174FF16}"/>
              </a:ext>
            </a:extLst>
          </p:cNvPr>
          <p:cNvSpPr txBox="1"/>
          <p:nvPr/>
        </p:nvSpPr>
        <p:spPr>
          <a:xfrm>
            <a:off x="6105457" y="4379193"/>
            <a:ext cx="3803684" cy="757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 Naturally manage people and processes, “Directors”</a:t>
            </a:r>
          </a:p>
          <a:p>
            <a:pPr algn="ctr"/>
            <a:endParaRPr lang="en-US" sz="1600" i="1" dirty="0">
              <a:solidFill>
                <a:schemeClr val="bg1"/>
              </a:solidFill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06C72CF-949E-114A-BD8D-64694A481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055" y="2336602"/>
            <a:ext cx="351653" cy="35165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665E2F0-94D1-6E46-A7ED-86F75F1D1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963" y="2336602"/>
            <a:ext cx="352671" cy="35267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39E31F7-79C8-B04C-A7DF-7CA2760D7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034" y="3978000"/>
            <a:ext cx="495694" cy="31755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FC37E20-3207-454C-A355-14C8B7552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758" y="3885148"/>
            <a:ext cx="491081" cy="491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3D6BC3-C313-CA47-B8E6-4895352411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6735" y="413554"/>
            <a:ext cx="8186233" cy="85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94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Placeholder 5">
            <a:extLst>
              <a:ext uri="{FF2B5EF4-FFF2-40B4-BE49-F238E27FC236}">
                <a16:creationId xmlns:a16="http://schemas.microsoft.com/office/drawing/2014/main" id="{894A1528-1C30-1442-A6B8-1C769B652911}"/>
              </a:ext>
            </a:extLst>
          </p:cNvPr>
          <p:cNvSpPr txBox="1">
            <a:spLocks/>
          </p:cNvSpPr>
          <p:nvPr/>
        </p:nvSpPr>
        <p:spPr>
          <a:xfrm>
            <a:off x="0" y="-845921"/>
            <a:ext cx="12192000" cy="68544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 cap="all" spc="133" baseline="0">
                <a:solidFill>
                  <a:srgbClr val="6CAEDF"/>
                </a:solidFill>
                <a:latin typeface="+mn-lt"/>
                <a:ea typeface="+mn-ea"/>
                <a:cs typeface="+mn-cs"/>
              </a:defRPr>
            </a:lvl1pPr>
            <a:lvl2pPr marL="6095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2pPr>
            <a:lvl3pPr marL="12191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3pPr>
            <a:lvl4pPr marL="18287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4pPr>
            <a:lvl5pPr marL="24382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rgbClr val="0028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5400" b="0" spc="100" dirty="0">
                <a:solidFill>
                  <a:schemeClr val="bg1"/>
                </a:solidFill>
                <a:latin typeface="Tungsten Book" pitchFamily="2" charset="0"/>
                <a:cs typeface="Arial" panose="020B0604020202020204" pitchFamily="34" charset="0"/>
              </a:rPr>
              <a:t>4 Dimensions of Team Performance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40FE6F-5415-594E-A81E-8671DB776955}"/>
              </a:ext>
            </a:extLst>
          </p:cNvPr>
          <p:cNvGrpSpPr/>
          <p:nvPr/>
        </p:nvGrpSpPr>
        <p:grpSpPr>
          <a:xfrm>
            <a:off x="628776" y="413554"/>
            <a:ext cx="10934448" cy="6084989"/>
            <a:chOff x="304088" y="215517"/>
            <a:chExt cx="11581133" cy="6444867"/>
          </a:xfrm>
        </p:grpSpPr>
        <p:sp>
          <p:nvSpPr>
            <p:cNvPr id="15" name="Text Placeholder 5">
              <a:extLst>
                <a:ext uri="{FF2B5EF4-FFF2-40B4-BE49-F238E27FC236}">
                  <a16:creationId xmlns:a16="http://schemas.microsoft.com/office/drawing/2014/main" id="{27E737C9-03B6-CA40-BB05-A610D1671E63}"/>
                </a:ext>
              </a:extLst>
            </p:cNvPr>
            <p:cNvSpPr txBox="1">
              <a:spLocks/>
            </p:cNvSpPr>
            <p:nvPr/>
          </p:nvSpPr>
          <p:spPr>
            <a:xfrm>
              <a:off x="304088" y="839487"/>
              <a:ext cx="2495252" cy="113677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i="0" kern="1200" cap="all" spc="133" baseline="0">
                  <a:solidFill>
                    <a:srgbClr val="6CAEDF"/>
                  </a:solidFill>
                  <a:latin typeface="+mn-lt"/>
                  <a:ea typeface="+mn-ea"/>
                  <a:cs typeface="+mn-cs"/>
                </a:defRPr>
              </a:lvl1pPr>
              <a:lvl2pPr marL="60957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133" kern="1200">
                  <a:solidFill>
                    <a:srgbClr val="002855"/>
                  </a:solidFill>
                  <a:latin typeface="+mn-lt"/>
                  <a:ea typeface="+mn-ea"/>
                  <a:cs typeface="+mn-cs"/>
                </a:defRPr>
              </a:lvl2pPr>
              <a:lvl3pPr marL="121913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133" kern="1200">
                  <a:solidFill>
                    <a:srgbClr val="002855"/>
                  </a:solidFill>
                  <a:latin typeface="+mn-lt"/>
                  <a:ea typeface="+mn-ea"/>
                  <a:cs typeface="+mn-cs"/>
                </a:defRPr>
              </a:lvl3pPr>
              <a:lvl4pPr marL="182870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133" kern="1200">
                  <a:solidFill>
                    <a:srgbClr val="002855"/>
                  </a:solidFill>
                  <a:latin typeface="+mn-lt"/>
                  <a:ea typeface="+mn-ea"/>
                  <a:cs typeface="+mn-cs"/>
                </a:defRPr>
              </a:lvl4pPr>
              <a:lvl5pPr marL="2438278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133" kern="1200">
                  <a:solidFill>
                    <a:srgbClr val="002855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Appreciation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“grows” people</a:t>
              </a:r>
            </a:p>
          </p:txBody>
        </p:sp>
        <p:sp>
          <p:nvSpPr>
            <p:cNvPr id="17" name="Rectangle 3">
              <a:extLst>
                <a:ext uri="{FF2B5EF4-FFF2-40B4-BE49-F238E27FC236}">
                  <a16:creationId xmlns:a16="http://schemas.microsoft.com/office/drawing/2014/main" id="{BCEFD308-168F-5443-87FB-E5DB880E6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723" y="1295458"/>
              <a:ext cx="4192523" cy="446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 eaLnBrk="0" hangingPunct="0">
                <a:lnSpc>
                  <a:spcPct val="10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FUTURE</a:t>
              </a:r>
            </a:p>
          </p:txBody>
        </p:sp>
        <p:sp>
          <p:nvSpPr>
            <p:cNvPr id="18" name="Rectangle 6">
              <a:extLst>
                <a:ext uri="{FF2B5EF4-FFF2-40B4-BE49-F238E27FC236}">
                  <a16:creationId xmlns:a16="http://schemas.microsoft.com/office/drawing/2014/main" id="{3B8BB308-0EB4-5544-8D75-13F326816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0520" y="5702671"/>
              <a:ext cx="4118927" cy="446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 eaLnBrk="0" hangingPunct="0">
                <a:lnSpc>
                  <a:spcPct val="10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PRESENT</a:t>
              </a:r>
            </a:p>
          </p:txBody>
        </p:sp>
        <p:sp>
          <p:nvSpPr>
            <p:cNvPr id="19" name="Text Placeholder 5">
              <a:extLst>
                <a:ext uri="{FF2B5EF4-FFF2-40B4-BE49-F238E27FC236}">
                  <a16:creationId xmlns:a16="http://schemas.microsoft.com/office/drawing/2014/main" id="{AD12CA5B-839B-A94E-A2E5-FDAFD57045C3}"/>
                </a:ext>
              </a:extLst>
            </p:cNvPr>
            <p:cNvSpPr txBox="1">
              <a:spLocks/>
            </p:cNvSpPr>
            <p:nvPr/>
          </p:nvSpPr>
          <p:spPr>
            <a:xfrm>
              <a:off x="402494" y="5787827"/>
              <a:ext cx="2284132" cy="608337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i="0" kern="1200" cap="all" spc="133" baseline="0">
                  <a:solidFill>
                    <a:srgbClr val="6CAEDF"/>
                  </a:solidFill>
                  <a:latin typeface="+mn-lt"/>
                  <a:ea typeface="+mn-ea"/>
                  <a:cs typeface="+mn-cs"/>
                </a:defRPr>
              </a:lvl1pPr>
              <a:lvl2pPr marL="60957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133" kern="1200">
                  <a:solidFill>
                    <a:srgbClr val="002855"/>
                  </a:solidFill>
                  <a:latin typeface="+mn-lt"/>
                  <a:ea typeface="+mn-ea"/>
                  <a:cs typeface="+mn-cs"/>
                </a:defRPr>
              </a:lvl2pPr>
              <a:lvl3pPr marL="121913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133" kern="1200">
                  <a:solidFill>
                    <a:srgbClr val="002855"/>
                  </a:solidFill>
                  <a:latin typeface="+mn-lt"/>
                  <a:ea typeface="+mn-ea"/>
                  <a:cs typeface="+mn-cs"/>
                </a:defRPr>
              </a:lvl3pPr>
              <a:lvl4pPr marL="182870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133" kern="1200">
                  <a:solidFill>
                    <a:srgbClr val="002855"/>
                  </a:solidFill>
                  <a:latin typeface="+mn-lt"/>
                  <a:ea typeface="+mn-ea"/>
                  <a:cs typeface="+mn-cs"/>
                </a:defRPr>
              </a:lvl4pPr>
              <a:lvl5pPr marL="2438278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133" kern="1200">
                  <a:solidFill>
                    <a:srgbClr val="002855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Respect &amp; Inclusion</a:t>
              </a:r>
            </a:p>
          </p:txBody>
        </p:sp>
        <p:sp>
          <p:nvSpPr>
            <p:cNvPr id="20" name="Text Placeholder 5">
              <a:extLst>
                <a:ext uri="{FF2B5EF4-FFF2-40B4-BE49-F238E27FC236}">
                  <a16:creationId xmlns:a16="http://schemas.microsoft.com/office/drawing/2014/main" id="{7AB61369-2068-8D4C-9B1F-6576E3DFDB55}"/>
                </a:ext>
              </a:extLst>
            </p:cNvPr>
            <p:cNvSpPr txBox="1">
              <a:spLocks/>
            </p:cNvSpPr>
            <p:nvPr/>
          </p:nvSpPr>
          <p:spPr>
            <a:xfrm>
              <a:off x="9601089" y="5523606"/>
              <a:ext cx="2284132" cy="113677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i="0" kern="1200" cap="all" spc="133" baseline="0">
                  <a:solidFill>
                    <a:srgbClr val="6CAEDF"/>
                  </a:solidFill>
                  <a:latin typeface="+mn-lt"/>
                  <a:ea typeface="+mn-ea"/>
                  <a:cs typeface="+mn-cs"/>
                </a:defRPr>
              </a:lvl1pPr>
              <a:lvl2pPr marL="60957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133" kern="1200">
                  <a:solidFill>
                    <a:srgbClr val="002855"/>
                  </a:solidFill>
                  <a:latin typeface="+mn-lt"/>
                  <a:ea typeface="+mn-ea"/>
                  <a:cs typeface="+mn-cs"/>
                </a:defRPr>
              </a:lvl2pPr>
              <a:lvl3pPr marL="121913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133" kern="1200">
                  <a:solidFill>
                    <a:srgbClr val="002855"/>
                  </a:solidFill>
                  <a:latin typeface="+mn-lt"/>
                  <a:ea typeface="+mn-ea"/>
                  <a:cs typeface="+mn-cs"/>
                </a:defRPr>
              </a:lvl3pPr>
              <a:lvl4pPr marL="182870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133" kern="1200">
                  <a:solidFill>
                    <a:srgbClr val="002855"/>
                  </a:solidFill>
                  <a:latin typeface="+mn-lt"/>
                  <a:ea typeface="+mn-ea"/>
                  <a:cs typeface="+mn-cs"/>
                </a:defRPr>
              </a:lvl4pPr>
              <a:lvl5pPr marL="2438278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133" kern="1200">
                  <a:solidFill>
                    <a:srgbClr val="002855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AF4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Governance &amp; Responsibility</a:t>
              </a:r>
            </a:p>
          </p:txBody>
        </p:sp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6CDD3987-4FA1-ED48-8375-41E440E79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9021" y="3538832"/>
              <a:ext cx="1466674" cy="386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 eaLnBrk="0" hangingPunct="0">
                <a:lnSpc>
                  <a:spcPct val="10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MISSION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AFEA0BA-77DB-EE46-9C9F-6E6C97F2ED69}"/>
                </a:ext>
              </a:extLst>
            </p:cNvPr>
            <p:cNvSpPr txBox="1"/>
            <p:nvPr/>
          </p:nvSpPr>
          <p:spPr>
            <a:xfrm>
              <a:off x="306779" y="3524697"/>
              <a:ext cx="1446391" cy="386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PEOPLE</a:t>
              </a:r>
            </a:p>
          </p:txBody>
        </p:sp>
        <p:sp>
          <p:nvSpPr>
            <p:cNvPr id="55" name="Text Placeholder 5">
              <a:extLst>
                <a:ext uri="{FF2B5EF4-FFF2-40B4-BE49-F238E27FC236}">
                  <a16:creationId xmlns:a16="http://schemas.microsoft.com/office/drawing/2014/main" id="{A7948F7E-CC08-AD43-BC64-AD294C4CEA93}"/>
                </a:ext>
              </a:extLst>
            </p:cNvPr>
            <p:cNvSpPr txBox="1">
              <a:spLocks/>
            </p:cNvSpPr>
            <p:nvPr/>
          </p:nvSpPr>
          <p:spPr>
            <a:xfrm>
              <a:off x="9639809" y="750199"/>
              <a:ext cx="2115886" cy="113677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i="0" kern="1200" cap="all" spc="133" baseline="0">
                  <a:solidFill>
                    <a:srgbClr val="6CAEDF"/>
                  </a:solidFill>
                  <a:latin typeface="+mn-lt"/>
                  <a:ea typeface="+mn-ea"/>
                  <a:cs typeface="+mn-cs"/>
                </a:defRPr>
              </a:lvl1pPr>
              <a:lvl2pPr marL="60957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133" kern="1200">
                  <a:solidFill>
                    <a:srgbClr val="002855"/>
                  </a:solidFill>
                  <a:latin typeface="+mn-lt"/>
                  <a:ea typeface="+mn-ea"/>
                  <a:cs typeface="+mn-cs"/>
                </a:defRPr>
              </a:lvl2pPr>
              <a:lvl3pPr marL="121913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133" kern="1200">
                  <a:solidFill>
                    <a:srgbClr val="002855"/>
                  </a:solidFill>
                  <a:latin typeface="+mn-lt"/>
                  <a:ea typeface="+mn-ea"/>
                  <a:cs typeface="+mn-cs"/>
                </a:defRPr>
              </a:lvl3pPr>
              <a:lvl4pPr marL="182870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133" kern="1200">
                  <a:solidFill>
                    <a:srgbClr val="002855"/>
                  </a:solidFill>
                  <a:latin typeface="+mn-lt"/>
                  <a:ea typeface="+mn-ea"/>
                  <a:cs typeface="+mn-cs"/>
                </a:defRPr>
              </a:lvl4pPr>
              <a:lvl5pPr marL="2438278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133" kern="1200">
                  <a:solidFill>
                    <a:srgbClr val="002855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2D9B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Vision of Possibilities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95BDC72-E5B8-3F41-BE67-24DDFF26B8E1}"/>
                </a:ext>
              </a:extLst>
            </p:cNvPr>
            <p:cNvSpPr/>
            <p:nvPr/>
          </p:nvSpPr>
          <p:spPr>
            <a:xfrm>
              <a:off x="1876279" y="1976265"/>
              <a:ext cx="4170156" cy="173490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18667E4-2BC4-B947-A7E1-8BD3EF747BDF}"/>
                </a:ext>
              </a:extLst>
            </p:cNvPr>
            <p:cNvSpPr/>
            <p:nvPr/>
          </p:nvSpPr>
          <p:spPr>
            <a:xfrm>
              <a:off x="6046434" y="1976265"/>
              <a:ext cx="4170156" cy="1734901"/>
            </a:xfrm>
            <a:prstGeom prst="rect">
              <a:avLst/>
            </a:prstGeom>
            <a:solidFill>
              <a:srgbClr val="2D9B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D2AA19-1DB6-4C44-A42B-ADEDE9E9C553}"/>
                </a:ext>
              </a:extLst>
            </p:cNvPr>
            <p:cNvSpPr/>
            <p:nvPr/>
          </p:nvSpPr>
          <p:spPr>
            <a:xfrm>
              <a:off x="1876279" y="3710456"/>
              <a:ext cx="4170156" cy="173490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E743F67-DFAE-4344-80E1-AB4291E19ABC}"/>
                </a:ext>
              </a:extLst>
            </p:cNvPr>
            <p:cNvSpPr/>
            <p:nvPr/>
          </p:nvSpPr>
          <p:spPr>
            <a:xfrm>
              <a:off x="6046434" y="3710456"/>
              <a:ext cx="4170156" cy="1734901"/>
            </a:xfrm>
            <a:prstGeom prst="rect">
              <a:avLst/>
            </a:prstGeom>
            <a:solidFill>
              <a:srgbClr val="AF4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>
                <a:solidFill>
                  <a:srgbClr val="2B4E76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977DB22-6194-E54C-A309-C0FC036A37F8}"/>
                </a:ext>
              </a:extLst>
            </p:cNvPr>
            <p:cNvSpPr txBox="1"/>
            <p:nvPr/>
          </p:nvSpPr>
          <p:spPr>
            <a:xfrm>
              <a:off x="2361882" y="2652667"/>
              <a:ext cx="3321931" cy="802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bg1"/>
                  </a:solidFill>
                </a:rPr>
                <a:t>Naturally</a:t>
              </a:r>
              <a:r>
                <a:rPr lang="en-US" sz="1600" dirty="0">
                  <a:solidFill>
                    <a:schemeClr val="bg1"/>
                  </a:solidFill>
                </a:rPr>
                <a:t> appreciate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People, Learning, Growth, 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“Cultivating”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BC1F9D7-2ED7-6B49-8BA7-F1199B1F7D20}"/>
                </a:ext>
              </a:extLst>
            </p:cNvPr>
            <p:cNvSpPr txBox="1"/>
            <p:nvPr/>
          </p:nvSpPr>
          <p:spPr>
            <a:xfrm>
              <a:off x="6277988" y="2687257"/>
              <a:ext cx="3682006" cy="802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bg1"/>
                  </a:solidFill>
                </a:rPr>
                <a:t>Naturally generate Ideas, </a:t>
              </a:r>
              <a:br>
                <a:rPr lang="en-US" sz="1600" i="1" dirty="0">
                  <a:solidFill>
                    <a:schemeClr val="bg1"/>
                  </a:solidFill>
                </a:rPr>
              </a:br>
              <a:r>
                <a:rPr lang="en-US" sz="1600" i="1" dirty="0">
                  <a:solidFill>
                    <a:schemeClr val="bg1"/>
                  </a:solidFill>
                </a:rPr>
                <a:t>“Visioning”</a:t>
              </a:r>
            </a:p>
            <a:p>
              <a:pPr algn="ctr"/>
              <a:endParaRPr lang="en-US" sz="1600" i="1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77677C4-229B-644F-ADD8-04E6C20E79A1}"/>
                </a:ext>
              </a:extLst>
            </p:cNvPr>
            <p:cNvSpPr txBox="1"/>
            <p:nvPr/>
          </p:nvSpPr>
          <p:spPr>
            <a:xfrm>
              <a:off x="2245477" y="4383673"/>
              <a:ext cx="3554740" cy="802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bg1"/>
                  </a:solidFill>
                </a:rPr>
                <a:t>Naturally relate, so people </a:t>
              </a:r>
              <a:br>
                <a:rPr lang="en-US" sz="1600" i="1" dirty="0">
                  <a:solidFill>
                    <a:schemeClr val="bg1"/>
                  </a:solidFill>
                </a:rPr>
              </a:br>
              <a:r>
                <a:rPr lang="en-US" sz="1600" i="1" dirty="0">
                  <a:solidFill>
                    <a:schemeClr val="bg1"/>
                  </a:solidFill>
                </a:rPr>
                <a:t>feel that they belong, </a:t>
              </a:r>
              <a:br>
                <a:rPr lang="en-US" sz="1600" i="1" dirty="0">
                  <a:solidFill>
                    <a:schemeClr val="bg1"/>
                  </a:solidFill>
                </a:rPr>
              </a:br>
              <a:r>
                <a:rPr lang="en-US" sz="1600" i="1" dirty="0">
                  <a:solidFill>
                    <a:schemeClr val="bg1"/>
                  </a:solidFill>
                </a:rPr>
                <a:t>“Including”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2960765-75CC-D048-81F4-06ECC174FF16}"/>
                </a:ext>
              </a:extLst>
            </p:cNvPr>
            <p:cNvSpPr txBox="1"/>
            <p:nvPr/>
          </p:nvSpPr>
          <p:spPr>
            <a:xfrm>
              <a:off x="6104671" y="4415692"/>
              <a:ext cx="4028641" cy="802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bg1"/>
                  </a:solidFill>
                </a:rPr>
                <a:t> Naturally manage people and processes, “Directors”</a:t>
              </a:r>
            </a:p>
            <a:p>
              <a:pPr algn="ctr"/>
              <a:endParaRPr lang="en-US" sz="1600" i="1" dirty="0">
                <a:solidFill>
                  <a:schemeClr val="bg1"/>
                </a:solidFill>
              </a:endParaRP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F06C72CF-949E-114A-BD8D-64694A481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6622" y="2252298"/>
              <a:ext cx="372450" cy="37245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6665E2F0-94D1-6E46-A7ED-86F75F1D1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32227" y="2252298"/>
              <a:ext cx="373529" cy="373529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39E31F7-79C8-B04C-A7DF-7CA2760D7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0342" y="3990771"/>
              <a:ext cx="525010" cy="336334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FC37E20-3207-454C-A355-14C8B7552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58929" y="3892428"/>
              <a:ext cx="520125" cy="520125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46F6E36-EBAE-C047-910B-28190DDC3AA3}"/>
                </a:ext>
              </a:extLst>
            </p:cNvPr>
            <p:cNvGrpSpPr/>
            <p:nvPr/>
          </p:nvGrpSpPr>
          <p:grpSpPr>
            <a:xfrm rot="10800000">
              <a:off x="8106253" y="3769319"/>
              <a:ext cx="2277221" cy="1889555"/>
              <a:chOff x="9259193" y="1220196"/>
              <a:chExt cx="2358376" cy="1956895"/>
            </a:xfrm>
          </p:grpSpPr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5024021A-9388-5044-A209-0F97C217E1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59193" y="1231919"/>
                <a:ext cx="2358376" cy="0"/>
              </a:xfrm>
              <a:prstGeom prst="straightConnector1">
                <a:avLst/>
              </a:prstGeom>
              <a:ln w="53975">
                <a:solidFill>
                  <a:srgbClr val="AF475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391BFE0C-2AA0-B04E-8504-27F350FB62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80602" y="1220196"/>
                <a:ext cx="0" cy="1956895"/>
              </a:xfrm>
              <a:prstGeom prst="straightConnector1">
                <a:avLst/>
              </a:prstGeom>
              <a:ln w="53975">
                <a:solidFill>
                  <a:srgbClr val="AF475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137A20E6-3C25-504B-A351-8BBF764EEF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06068" y="1798263"/>
              <a:ext cx="2277221" cy="0"/>
            </a:xfrm>
            <a:prstGeom prst="straightConnector1">
              <a:avLst/>
            </a:prstGeom>
            <a:ln w="53975">
              <a:solidFill>
                <a:srgbClr val="2D9B9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3BD803C-E4AF-774B-9389-9DD42B2B40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62616" y="1786944"/>
              <a:ext cx="0" cy="1889555"/>
            </a:xfrm>
            <a:prstGeom prst="straightConnector1">
              <a:avLst/>
            </a:prstGeom>
            <a:ln w="53975">
              <a:solidFill>
                <a:srgbClr val="2D9B9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7A68A5D-13A2-BD40-B148-7B139A1555C1}"/>
                </a:ext>
              </a:extLst>
            </p:cNvPr>
            <p:cNvGrpSpPr/>
            <p:nvPr/>
          </p:nvGrpSpPr>
          <p:grpSpPr>
            <a:xfrm rot="10800000" flipH="1">
              <a:off x="1676680" y="3769319"/>
              <a:ext cx="2277221" cy="1889555"/>
              <a:chOff x="9259193" y="1220196"/>
              <a:chExt cx="2358376" cy="1956895"/>
            </a:xfrm>
          </p:grpSpPr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1F84222D-A28D-654C-A6A7-4BC9506881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59193" y="1231919"/>
                <a:ext cx="2358376" cy="0"/>
              </a:xfrm>
              <a:prstGeom prst="straightConnector1">
                <a:avLst/>
              </a:prstGeom>
              <a:ln w="539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A68CE73C-B8C6-FF41-8752-67CAC81915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80602" y="1220196"/>
                <a:ext cx="0" cy="1956895"/>
              </a:xfrm>
              <a:prstGeom prst="straightConnector1">
                <a:avLst/>
              </a:prstGeom>
              <a:ln w="539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B507DB81-B06E-2840-90B2-EE15048E9095}"/>
                </a:ext>
              </a:extLst>
            </p:cNvPr>
            <p:cNvGrpSpPr/>
            <p:nvPr/>
          </p:nvGrpSpPr>
          <p:grpSpPr>
            <a:xfrm>
              <a:off x="1676494" y="1786944"/>
              <a:ext cx="2277221" cy="1889555"/>
              <a:chOff x="1604024" y="1724288"/>
              <a:chExt cx="2358376" cy="1956895"/>
            </a:xfrm>
          </p:grpSpPr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0DA353B3-CDD9-8944-8343-03BCADEBB6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4024" y="1736011"/>
                <a:ext cx="2358376" cy="0"/>
              </a:xfrm>
              <a:prstGeom prst="straightConnector1">
                <a:avLst/>
              </a:prstGeom>
              <a:ln w="53975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B7698624-B3AC-0D4E-B9C5-5D1E1B0A15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5433" y="1724288"/>
                <a:ext cx="0" cy="1956895"/>
              </a:xfrm>
              <a:prstGeom prst="straightConnector1">
                <a:avLst/>
              </a:prstGeom>
              <a:ln w="53975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43D6BC3-C313-CA47-B8E6-489535241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51714" y="215517"/>
              <a:ext cx="8670383" cy="90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9941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199</Words>
  <Application>Microsoft Macintosh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Mangal</vt:lpstr>
      <vt:lpstr>Tungsten Book</vt:lpstr>
      <vt:lpstr>Office Theme</vt:lpstr>
      <vt:lpstr>A Tale of Two Shuttles: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Hoffman</dc:creator>
  <cp:lastModifiedBy>Microsoft Office User</cp:lastModifiedBy>
  <cp:revision>42</cp:revision>
  <cp:lastPrinted>2018-05-15T12:17:36Z</cp:lastPrinted>
  <dcterms:created xsi:type="dcterms:W3CDTF">2018-04-17T13:16:02Z</dcterms:created>
  <dcterms:modified xsi:type="dcterms:W3CDTF">2018-05-18T19:22:16Z</dcterms:modified>
</cp:coreProperties>
</file>